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3.jpg" ContentType="image/png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63" r:id="rId5"/>
    <p:sldId id="266" r:id="rId6"/>
    <p:sldId id="268" r:id="rId7"/>
    <p:sldId id="280" r:id="rId8"/>
    <p:sldId id="278" r:id="rId9"/>
    <p:sldId id="279" r:id="rId10"/>
    <p:sldId id="281" r:id="rId11"/>
    <p:sldId id="27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787"/>
    <a:srgbClr val="000000"/>
    <a:srgbClr val="4F4F4F"/>
    <a:srgbClr val="C8C8C8"/>
    <a:srgbClr val="DDDEDD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8"/>
    <p:restoredTop sz="96381" autoAdjust="0"/>
  </p:normalViewPr>
  <p:slideViewPr>
    <p:cSldViewPr snapToGrid="0" snapToObjects="1">
      <p:cViewPr varScale="1">
        <p:scale>
          <a:sx n="67" d="100"/>
          <a:sy n="67" d="100"/>
        </p:scale>
        <p:origin x="58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94D06-DB37-4845-B78F-03AAD3DB8E3E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7B52-4C44-0447-B9BE-0AC3C3E08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278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1ED-9A61-D541-A1EA-19150961FC5F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BFB6B-44C8-F94B-AFED-48A907179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60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FB6B-44C8-F94B-AFED-48A90717972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1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FB6B-44C8-F94B-AFED-48A9071797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65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FB6B-44C8-F94B-AFED-48A90717972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38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BFB6B-44C8-F94B-AFED-48A90717972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41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986" y="307840"/>
            <a:ext cx="1083214" cy="722448"/>
          </a:xfrm>
          <a:prstGeom prst="rect">
            <a:avLst/>
          </a:prstGeom>
        </p:spPr>
      </p:pic>
      <p:pic>
        <p:nvPicPr>
          <p:cNvPr id="11" name="Image 10" descr="C:\Users\MAJO\AppData\Local\Microsoft\Windows\INetCacheContent.Word\integral-logo-png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83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8" y="112929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15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8" name="Image 7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96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Image 6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986" y="307840"/>
            <a:ext cx="1083214" cy="7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13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9" name="Image 8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48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11" name="Image 10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93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7" name="Image 6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65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6" name="Image 5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4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9" name="Image 8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22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pic>
        <p:nvPicPr>
          <p:cNvPr id="9" name="Image 8" descr="C:\Users\MAJO\AppData\Local\Microsoft\Windows\INetCacheContent.Word\integral-logo-png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31" y="207197"/>
            <a:ext cx="2306424" cy="68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5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5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7" name="Image 16"/>
          <p:cNvPicPr>
            <a:picLocks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283" y="6392125"/>
            <a:ext cx="720000" cy="360000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0" y="6392125"/>
            <a:ext cx="75789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20889" r="7663" b="21556"/>
          <a:stretch/>
        </p:blipFill>
        <p:spPr bwMode="auto">
          <a:xfrm>
            <a:off x="1177354" y="6335299"/>
            <a:ext cx="597907" cy="4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0"/>
          <a:stretch/>
        </p:blipFill>
        <p:spPr bwMode="auto">
          <a:xfrm>
            <a:off x="1777597" y="6313470"/>
            <a:ext cx="905436" cy="43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04" y="6376230"/>
            <a:ext cx="1035917" cy="37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ficher l'image d'origine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07" y="6415326"/>
            <a:ext cx="825488" cy="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 b="14870"/>
          <a:stretch/>
        </p:blipFill>
        <p:spPr bwMode="auto">
          <a:xfrm>
            <a:off x="4688748" y="6356874"/>
            <a:ext cx="663877" cy="3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ficher l'image d'origine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39" y="6350844"/>
            <a:ext cx="1165904" cy="4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ficher l'image d'origine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3"/>
          <a:stretch/>
        </p:blipFill>
        <p:spPr bwMode="auto">
          <a:xfrm>
            <a:off x="9375462" y="6326665"/>
            <a:ext cx="524179" cy="4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27" y="6422536"/>
            <a:ext cx="996202" cy="3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07" y="6452838"/>
            <a:ext cx="788709" cy="2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817350" y="6358474"/>
            <a:ext cx="483997" cy="3936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999999B-1485-4258-8E05-E6FB828EB971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1123628" y="6230400"/>
            <a:ext cx="1068371" cy="4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60000"/>
              <a:lumOff val="4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60000"/>
              <a:lumOff val="4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18.jp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linkedin.com/in/escabasseinnova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19153"/>
            <a:ext cx="9144000" cy="1875242"/>
          </a:xfrm>
        </p:spPr>
        <p:txBody>
          <a:bodyPr/>
          <a:lstStyle/>
          <a:p>
            <a:r>
              <a:rPr lang="fr-FR" dirty="0"/>
              <a:t>INTEGRAL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486470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Verdana" panose="020B0604030504040204" pitchFamily="34" charset="0"/>
              </a:rPr>
              <a:t>IN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itiative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 to bring the 2nd generation of </a:t>
            </a:r>
            <a:r>
              <a:rPr lang="en-US" b="1" dirty="0" err="1">
                <a:solidFill>
                  <a:srgbClr val="C00000"/>
                </a:solidFill>
                <a:latin typeface="Verdana" panose="020B0604030504040204" pitchFamily="34" charset="0"/>
              </a:rPr>
              <a:t>T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hermo</a:t>
            </a:r>
            <a:r>
              <a:rPr lang="en-US" b="1" dirty="0" err="1">
                <a:solidFill>
                  <a:srgbClr val="C00000"/>
                </a:solidFill>
                <a:latin typeface="Verdana" panose="020B0604030504040204" pitchFamily="34" charset="0"/>
              </a:rPr>
              <a:t>E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lectric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</a:rPr>
              <a:t>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enerators </a:t>
            </a:r>
            <a:b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into industrial </a:t>
            </a:r>
            <a:r>
              <a:rPr lang="en-US" b="1" dirty="0" err="1">
                <a:solidFill>
                  <a:srgbClr val="C00000"/>
                </a:solidFill>
                <a:latin typeface="Verdana" panose="020B0604030504040204" pitchFamily="34" charset="0"/>
              </a:rPr>
              <a:t>R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e</a:t>
            </a:r>
            <a:r>
              <a:rPr lang="en-US" b="1" dirty="0" err="1">
                <a:solidFill>
                  <a:srgbClr val="C00000"/>
                </a:solidFill>
                <a:latin typeface="Verdana" panose="020B0604030504040204" pitchFamily="34" charset="0"/>
              </a:rPr>
              <a:t>AL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ity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”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21432" y="4078224"/>
            <a:ext cx="8426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SAFETY ASPECTS IN PILOT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LINES – 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</a:rPr>
              <a:t>EPPN-NSC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</a:rPr>
              <a:t>i2L joint session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7 November 2018, Grenoble, France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dirty="0" smtClean="0"/>
              <a:t>Jean-Yves Escabasse, CEA </a:t>
            </a:r>
            <a:r>
              <a:rPr lang="en-GB" dirty="0" err="1" smtClean="0"/>
              <a:t>Liten</a:t>
            </a:r>
            <a:r>
              <a:rPr lang="en-GB" dirty="0" smtClean="0"/>
              <a:t>, Grenoble, France</a:t>
            </a:r>
          </a:p>
          <a:p>
            <a:pPr algn="ctr"/>
            <a:endParaRPr lang="en-GB" dirty="0"/>
          </a:p>
          <a:p>
            <a:pPr algn="ctr"/>
            <a:r>
              <a:rPr lang="en-GB" b="1" i="1" dirty="0" smtClean="0"/>
              <a:t>H2020 Project – Funded  by the European Commission under Grant Agreement 720878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1611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04" y="209677"/>
            <a:ext cx="10515600" cy="1107059"/>
          </a:xfrm>
        </p:spPr>
        <p:txBody>
          <a:bodyPr>
            <a:normAutofit/>
          </a:bodyPr>
          <a:lstStyle/>
          <a:p>
            <a:r>
              <a:rPr lang="en-GB" sz="4000" dirty="0"/>
              <a:t>CONTEXT AND CONCEPT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132539" y="1412392"/>
            <a:ext cx="7086601" cy="4256623"/>
            <a:chOff x="2196547" y="1412392"/>
            <a:chExt cx="7086601" cy="425662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547" y="1412392"/>
              <a:ext cx="7086601" cy="425662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7901609" y="1517094"/>
              <a:ext cx="1168572" cy="940355"/>
            </a:xfrm>
            <a:prstGeom prst="rect">
              <a:avLst/>
            </a:prstGeom>
            <a:solidFill>
              <a:srgbClr val="0091C3"/>
            </a:solidFill>
            <a:ln w="158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Current TE MARKET:</a:t>
              </a:r>
            </a:p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Small Size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1780032" y="1412392"/>
            <a:ext cx="7665720" cy="219440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GB" b="1" dirty="0" err="1" smtClean="0">
              <a:solidFill>
                <a:srgbClr val="7E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680" y="1755543"/>
            <a:ext cx="1553759" cy="12926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The past</a:t>
            </a:r>
          </a:p>
          <a:p>
            <a:r>
              <a:rPr lang="en-GB" b="1" dirty="0" smtClean="0">
                <a:solidFill>
                  <a:schemeClr val="accent1"/>
                </a:solidFill>
              </a:rPr>
              <a:t>Rare and toxic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raw materials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Niche markets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780032" y="3688080"/>
            <a:ext cx="7665720" cy="22756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GB" b="1" dirty="0" err="1" smtClean="0">
              <a:solidFill>
                <a:srgbClr val="7E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6680" y="4017621"/>
            <a:ext cx="152291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The future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>with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>INTEGRAL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5" name="Espace réservé du contenu 1"/>
          <p:cNvSpPr txBox="1">
            <a:spLocks noChangeAspect="1"/>
          </p:cNvSpPr>
          <p:nvPr/>
        </p:nvSpPr>
        <p:spPr>
          <a:xfrm>
            <a:off x="9939528" y="2542475"/>
            <a:ext cx="2036115" cy="22165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801688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715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60000"/>
              <a:buFont typeface="Arial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83820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Half-Heusler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b="0" dirty="0" smtClean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Silicides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TE Materials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b="0" dirty="0" smtClean="0">
                <a:solidFill>
                  <a:schemeClr val="tx1"/>
                </a:solidFill>
              </a:rPr>
              <a:t>the best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GEN2 TE </a:t>
            </a:r>
            <a:r>
              <a:rPr lang="en-GB" b="0" dirty="0" smtClean="0">
                <a:solidFill>
                  <a:schemeClr val="tx1"/>
                </a:solidFill>
              </a:rPr>
              <a:t>candidates for mass production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5592" y="200533"/>
            <a:ext cx="10515600" cy="933323"/>
          </a:xfrm>
        </p:spPr>
        <p:txBody>
          <a:bodyPr>
            <a:normAutofit/>
          </a:bodyPr>
          <a:lstStyle/>
          <a:p>
            <a:r>
              <a:rPr lang="en-GB" sz="4000" dirty="0"/>
              <a:t>INTEGRAL </a:t>
            </a:r>
            <a:r>
              <a:rPr lang="en-GB" sz="4000" dirty="0" smtClean="0"/>
              <a:t>CONCEPT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343754" y="5579660"/>
            <a:ext cx="11504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400"/>
              </a:spcAft>
              <a:buClr>
                <a:srgbClr val="0070C0"/>
              </a:buClr>
            </a:pPr>
            <a:r>
              <a:rPr lang="en-GB" sz="2400" b="1" dirty="0" smtClean="0">
                <a:solidFill>
                  <a:srgbClr val="C00000"/>
                </a:solidFill>
              </a:rPr>
              <a:t>To upscale the GEN2 TE material technology and address mass markets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350008" y="1142554"/>
            <a:ext cx="7199374" cy="4226598"/>
            <a:chOff x="2350008" y="1142554"/>
            <a:chExt cx="7199374" cy="422659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9" b="2402"/>
            <a:stretch/>
          </p:blipFill>
          <p:spPr>
            <a:xfrm>
              <a:off x="2350008" y="1142554"/>
              <a:ext cx="7199374" cy="4226598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26"/>
            <a:stretch/>
          </p:blipFill>
          <p:spPr>
            <a:xfrm>
              <a:off x="6647991" y="1561461"/>
              <a:ext cx="571959" cy="272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5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82696" y="2387030"/>
            <a:ext cx="5024581" cy="1138904"/>
            <a:chOff x="1581728" y="269642"/>
            <a:chExt cx="5024581" cy="113890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1728" y="292733"/>
              <a:ext cx="5024581" cy="1115813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2977589" y="269642"/>
              <a:ext cx="346364" cy="3463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76" y="2000346"/>
            <a:ext cx="6689286" cy="3513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833"/>
          <a:stretch/>
        </p:blipFill>
        <p:spPr>
          <a:xfrm>
            <a:off x="1376468" y="3666743"/>
            <a:ext cx="1995626" cy="2173927"/>
          </a:xfrm>
          <a:prstGeom prst="rect">
            <a:avLst/>
          </a:prstGeom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203704" y="237110"/>
            <a:ext cx="9150096" cy="77551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Bulk Silicide TE modules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35" y="1250549"/>
            <a:ext cx="1769065" cy="8845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11" y="1250549"/>
            <a:ext cx="1681481" cy="9526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17736" y="3270312"/>
            <a:ext cx="2240280" cy="198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INTEGRAL Project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9317736" y="5645406"/>
            <a:ext cx="2240280" cy="198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Conventional TE module design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294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3704" y="237110"/>
            <a:ext cx="9150096" cy="77551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Half-Heusler-based TE modules</a:t>
            </a:r>
            <a:endParaRPr lang="fr-FR" sz="3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6610"/>
          <a:stretch/>
        </p:blipFill>
        <p:spPr>
          <a:xfrm>
            <a:off x="2121408" y="1243584"/>
            <a:ext cx="7515010" cy="47847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6" y="230998"/>
            <a:ext cx="1581351" cy="6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L:\Photos\2018\2018-04-11 TEG brazing tools\20180411_1625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3" t="4888" r="14949" b="7932"/>
          <a:stretch/>
        </p:blipFill>
        <p:spPr bwMode="auto">
          <a:xfrm flipH="1">
            <a:off x="488827" y="4619414"/>
            <a:ext cx="2210181" cy="1498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4882" y="237040"/>
            <a:ext cx="9210113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Thermagy manufacturing process</a:t>
            </a:r>
            <a:endParaRPr lang="en-GB" sz="36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348895" y="2125951"/>
            <a:ext cx="11598924" cy="1854377"/>
            <a:chOff x="261671" y="2753523"/>
            <a:chExt cx="10606435" cy="2012432"/>
          </a:xfrm>
        </p:grpSpPr>
        <p:pic>
          <p:nvPicPr>
            <p:cNvPr id="14" name="Picture 63" descr="IMG_2758 900x14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251" y="2753523"/>
              <a:ext cx="2302943" cy="16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L:\Photos\2013\2013-03-12 Voorbereidingen E0056A\IMG_235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71" y="2753523"/>
              <a:ext cx="2149023" cy="1623191"/>
            </a:xfrm>
            <a:prstGeom prst="rect">
              <a:avLst/>
            </a:prstGeom>
            <a:noFill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740" y="2753523"/>
              <a:ext cx="2121316" cy="162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468" y="2753523"/>
              <a:ext cx="2342987" cy="1623191"/>
            </a:xfrm>
            <a:prstGeom prst="rect">
              <a:avLst/>
            </a:prstGeom>
          </p:spPr>
        </p:pic>
        <p:sp>
          <p:nvSpPr>
            <p:cNvPr id="18" name="Afgeronde rechthoek 17"/>
            <p:cNvSpPr/>
            <p:nvPr/>
          </p:nvSpPr>
          <p:spPr>
            <a:xfrm>
              <a:off x="1239197" y="3976250"/>
              <a:ext cx="1510145" cy="7204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Melting</a:t>
              </a:r>
              <a:endParaRPr lang="en-GB" b="1" dirty="0"/>
            </a:p>
          </p:txBody>
        </p:sp>
        <p:sp>
          <p:nvSpPr>
            <p:cNvPr id="19" name="Afgeronde rechthoek 18"/>
            <p:cNvSpPr/>
            <p:nvPr/>
          </p:nvSpPr>
          <p:spPr>
            <a:xfrm>
              <a:off x="6523924" y="4016495"/>
              <a:ext cx="1510145" cy="7204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Polishing</a:t>
              </a:r>
              <a:endParaRPr lang="en-GB" b="1" dirty="0"/>
            </a:p>
          </p:txBody>
        </p:sp>
        <p:sp>
          <p:nvSpPr>
            <p:cNvPr id="20" name="Afgeronde rechthoek 19"/>
            <p:cNvSpPr/>
            <p:nvPr/>
          </p:nvSpPr>
          <p:spPr>
            <a:xfrm>
              <a:off x="3856920" y="3976249"/>
              <a:ext cx="1510145" cy="7204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Casting</a:t>
              </a:r>
              <a:endParaRPr lang="en-GB" b="1" dirty="0"/>
            </a:p>
          </p:txBody>
        </p:sp>
        <p:sp>
          <p:nvSpPr>
            <p:cNvPr id="21" name="Afgeronde rechthoek 20"/>
            <p:cNvSpPr/>
            <p:nvPr/>
          </p:nvSpPr>
          <p:spPr>
            <a:xfrm>
              <a:off x="9357961" y="4045518"/>
              <a:ext cx="1510145" cy="7204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Dicing</a:t>
              </a:r>
              <a:endParaRPr lang="en-GB" b="1" dirty="0"/>
            </a:p>
          </p:txBody>
        </p:sp>
      </p:grpSp>
      <p:sp>
        <p:nvSpPr>
          <p:cNvPr id="22" name="Tekstvak 21"/>
          <p:cNvSpPr txBox="1"/>
          <p:nvPr/>
        </p:nvSpPr>
        <p:spPr>
          <a:xfrm>
            <a:off x="8541058" y="4080356"/>
            <a:ext cx="241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2F3888"/>
                </a:solidFill>
              </a:rPr>
              <a:t>Panel assembly</a:t>
            </a:r>
            <a:endParaRPr lang="en-GB" sz="2800" dirty="0">
              <a:solidFill>
                <a:srgbClr val="2F3888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213578" y="1510521"/>
            <a:ext cx="540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2F3888"/>
                </a:solidFill>
              </a:rPr>
              <a:t>Cast Silicide Material manufacturing</a:t>
            </a:r>
            <a:endParaRPr lang="en-GB" sz="2800" dirty="0">
              <a:solidFill>
                <a:srgbClr val="2F3888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282644" y="4074858"/>
            <a:ext cx="3537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2F3888"/>
                </a:solidFill>
              </a:rPr>
              <a:t>Module manufacturing</a:t>
            </a:r>
            <a:endParaRPr lang="en-GB" sz="2800" dirty="0">
              <a:solidFill>
                <a:srgbClr val="2F3888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99" y="4515440"/>
            <a:ext cx="2593106" cy="1572560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1308783" y="4515440"/>
            <a:ext cx="10639036" cy="1697099"/>
            <a:chOff x="974685" y="4036869"/>
            <a:chExt cx="7979277" cy="154956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408" y="4036869"/>
              <a:ext cx="1762587" cy="146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 descr="C:\Users\Kraaijveld\Pictures\Testing 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304" y="4036869"/>
              <a:ext cx="1762587" cy="137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fgeronde rechthoek 8"/>
            <p:cNvSpPr/>
            <p:nvPr/>
          </p:nvSpPr>
          <p:spPr>
            <a:xfrm>
              <a:off x="974685" y="5018951"/>
              <a:ext cx="1402255" cy="5666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Leg assembly</a:t>
              </a:r>
              <a:endParaRPr lang="en-GB" b="1" dirty="0"/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3242682" y="5019746"/>
              <a:ext cx="1238592" cy="5666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Brazing</a:t>
              </a:r>
              <a:endParaRPr lang="en-GB" b="1" dirty="0"/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5397850" y="5019746"/>
              <a:ext cx="1238592" cy="5666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Testing</a:t>
              </a:r>
              <a:endParaRPr lang="en-GB" b="1" dirty="0"/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7389388" y="5019746"/>
              <a:ext cx="1564574" cy="5666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Mounting</a:t>
              </a:r>
              <a:endParaRPr lang="en-GB" b="1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0" y="72906"/>
            <a:ext cx="1168862" cy="11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Summary: (nano)-hazard assessment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65960" y="2185415"/>
            <a:ext cx="9863328" cy="3853435"/>
          </a:xfrm>
        </p:spPr>
        <p:txBody>
          <a:bodyPr/>
          <a:lstStyle/>
          <a:p>
            <a:r>
              <a:rPr lang="en-GB" dirty="0" smtClean="0"/>
              <a:t>Size-related hazards</a:t>
            </a:r>
          </a:p>
          <a:p>
            <a:pPr lvl="1"/>
            <a:r>
              <a:rPr lang="en-GB" dirty="0" smtClean="0"/>
              <a:t>Pre-alloying and nano-structuring by HBEM</a:t>
            </a:r>
          </a:p>
          <a:p>
            <a:pPr lvl="1"/>
            <a:r>
              <a:rPr lang="en-GB" dirty="0" smtClean="0"/>
              <a:t>Many particle-generating process steps, e.g. dicing, grinding, polishing</a:t>
            </a:r>
          </a:p>
          <a:p>
            <a:r>
              <a:rPr lang="en-GB" dirty="0" smtClean="0"/>
              <a:t>Fire and explosion hazards</a:t>
            </a:r>
          </a:p>
          <a:p>
            <a:pPr lvl="1"/>
            <a:r>
              <a:rPr lang="en-GB" dirty="0" smtClean="0"/>
              <a:t>Finely divided metals, e.g. Si, Mg, Ge, Ni, </a:t>
            </a:r>
            <a:r>
              <a:rPr lang="en-GB" dirty="0" err="1" smtClean="0"/>
              <a:t>Zr</a:t>
            </a:r>
            <a:endParaRPr lang="en-GB" dirty="0" smtClean="0"/>
          </a:p>
          <a:p>
            <a:r>
              <a:rPr lang="en-GB" dirty="0" smtClean="0"/>
              <a:t>Health hazards</a:t>
            </a:r>
          </a:p>
          <a:p>
            <a:pPr lvl="1"/>
            <a:r>
              <a:rPr lang="en-GB" dirty="0" smtClean="0"/>
              <a:t>Concern with e.g. Co, Ni, Sb</a:t>
            </a:r>
            <a:endParaRPr lang="en-GB" dirty="0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299069" y="3206494"/>
            <a:ext cx="3044953" cy="10027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GB" sz="2400" dirty="0" smtClean="0"/>
              <a:t>Occupational safety hazards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121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6"/>
          <p:cNvSpPr txBox="1">
            <a:spLocks/>
          </p:cNvSpPr>
          <p:nvPr/>
        </p:nvSpPr>
        <p:spPr>
          <a:xfrm>
            <a:off x="420624" y="133653"/>
            <a:ext cx="9374734" cy="1429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Don’t hesitate to contact me</a:t>
            </a:r>
            <a:endParaRPr lang="en-GB" sz="40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4849952" y="2238147"/>
            <a:ext cx="6813619" cy="2866071"/>
            <a:chOff x="5188226" y="2413198"/>
            <a:chExt cx="6813619" cy="286607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226" y="2416762"/>
              <a:ext cx="2146880" cy="2862507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513185" y="5033262"/>
              <a:ext cx="29161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>
                  <a:solidFill>
                    <a:srgbClr val="82828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4"/>
                </a:rPr>
                <a:t>https://</a:t>
              </a:r>
              <a:r>
                <a:rPr lang="en-GB" sz="900" b="1" dirty="0" smtClean="0">
                  <a:solidFill>
                    <a:srgbClr val="82828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4"/>
                </a:rPr>
                <a:t>www.linkedin.com/in/escabasseinnovator/</a:t>
              </a:r>
              <a:r>
                <a:rPr lang="en-GB" sz="900" b="1" dirty="0" smtClean="0">
                  <a:solidFill>
                    <a:srgbClr val="82828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GB" sz="20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13185" y="2413198"/>
              <a:ext cx="4488660" cy="197473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n-GB" sz="2800" dirty="0" smtClean="0">
                  <a:solidFill>
                    <a:srgbClr val="666666"/>
                  </a:solidFill>
                  <a:latin typeface="HelveticaNeueLTStd-Bd"/>
                </a:rPr>
                <a:t>Jean-Yves </a:t>
              </a:r>
              <a:r>
                <a:rPr lang="en-GB" sz="2800" dirty="0">
                  <a:solidFill>
                    <a:srgbClr val="666666"/>
                  </a:solidFill>
                  <a:latin typeface="HelveticaNeueLTStd-Bd"/>
                </a:rPr>
                <a:t>ESCABASSE</a:t>
              </a:r>
            </a:p>
            <a:p>
              <a:r>
                <a:rPr lang="en-US" sz="1000" dirty="0">
                  <a:solidFill>
                    <a:srgbClr val="666666"/>
                  </a:solidFill>
                  <a:latin typeface="HelveticaNeueLTStd-Bd"/>
                </a:rPr>
                <a:t>Project Manager Thermoelectricity and 3D Printing</a:t>
              </a:r>
            </a:p>
            <a:p>
              <a:r>
                <a:rPr lang="en-GB" sz="1000" dirty="0" smtClean="0">
                  <a:solidFill>
                    <a:srgbClr val="666666"/>
                  </a:solidFill>
                  <a:latin typeface="HelveticaNeueLTStd-Roman"/>
                </a:rPr>
                <a:t>Novel Materials </a:t>
              </a:r>
              <a:r>
                <a:rPr lang="en-GB" sz="1000" dirty="0">
                  <a:solidFill>
                    <a:srgbClr val="666666"/>
                  </a:solidFill>
                  <a:latin typeface="HelveticaNeueLTStd-Roman"/>
                </a:rPr>
                <a:t>Technologies </a:t>
              </a:r>
              <a:r>
                <a:rPr lang="en-GB" sz="1000" dirty="0" smtClean="0">
                  <a:solidFill>
                    <a:srgbClr val="666666"/>
                  </a:solidFill>
                  <a:latin typeface="HelveticaNeueLTStd-Roman"/>
                </a:rPr>
                <a:t>Department</a:t>
              </a:r>
            </a:p>
            <a:p>
              <a:endParaRPr lang="en-GB" sz="1000" dirty="0">
                <a:solidFill>
                  <a:srgbClr val="666666"/>
                </a:solidFill>
                <a:latin typeface="HelveticaNeueLTStd-Roman"/>
              </a:endParaRPr>
            </a:p>
            <a:p>
              <a:endParaRPr lang="en-GB" sz="1000" dirty="0">
                <a:solidFill>
                  <a:srgbClr val="666666"/>
                </a:solidFill>
                <a:latin typeface="HelveticaNeueLTStd-Roman"/>
              </a:endParaRPr>
            </a:p>
            <a:p>
              <a:r>
                <a:rPr lang="en-US" sz="1000" dirty="0">
                  <a:solidFill>
                    <a:srgbClr val="666666"/>
                  </a:solidFill>
                  <a:latin typeface="HelveticaNeueLTStd-Roman"/>
                </a:rPr>
                <a:t>Laboratory of Modeling and Materials for Metallurgy</a:t>
              </a:r>
            </a:p>
            <a:p>
              <a:r>
                <a:rPr lang="en-US" sz="1000" dirty="0">
                  <a:solidFill>
                    <a:srgbClr val="666666"/>
                  </a:solidFill>
                  <a:latin typeface="HelveticaNeueLTStd-Roman"/>
                </a:rPr>
                <a:t>French Alternative Energies and Atomic Energy Commission</a:t>
              </a:r>
            </a:p>
            <a:p>
              <a:endParaRPr lang="fr-FR" sz="1000" dirty="0">
                <a:solidFill>
                  <a:srgbClr val="666666"/>
                </a:solidFill>
                <a:latin typeface="HelveticaNeueLTStd-Roman"/>
              </a:endParaRPr>
            </a:p>
            <a:p>
              <a:r>
                <a:rPr lang="en-GB" sz="1000" dirty="0">
                  <a:solidFill>
                    <a:srgbClr val="666666"/>
                  </a:solidFill>
                  <a:latin typeface="HelveticaNeueLTStd-Roman"/>
                </a:rPr>
                <a:t>T. +33 4 38 78 66 17</a:t>
              </a:r>
            </a:p>
            <a:p>
              <a:r>
                <a:rPr lang="en-GB" sz="1000" b="1" dirty="0">
                  <a:solidFill>
                    <a:schemeClr val="tx2"/>
                  </a:solidFill>
                  <a:latin typeface="HelveticaNeueLTStd-Roman"/>
                </a:rPr>
                <a:t>jean-yves.escabasse@cea.fr</a:t>
              </a:r>
              <a:r>
                <a:rPr lang="en-GB" sz="1000" dirty="0">
                  <a:solidFill>
                    <a:srgbClr val="000000"/>
                  </a:solidFill>
                  <a:latin typeface="HelveticaNeueLTStd-Roman"/>
                </a:rPr>
                <a:t> </a:t>
              </a:r>
              <a:r>
                <a:rPr lang="en-GB" sz="1000" b="1" dirty="0" smtClean="0">
                  <a:solidFill>
                    <a:srgbClr val="92D050"/>
                  </a:solidFill>
                  <a:latin typeface="HelveticaNeueLTStd-Bd"/>
                </a:rPr>
                <a:t>www-liten.cea.fr </a:t>
              </a:r>
              <a:endParaRPr lang="en-GB" sz="2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" name="Explosion 1 1"/>
          <p:cNvSpPr/>
          <p:nvPr/>
        </p:nvSpPr>
        <p:spPr>
          <a:xfrm>
            <a:off x="420623" y="2241710"/>
            <a:ext cx="3820301" cy="2862507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081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hematicsTaxHTField0 xmlns="db0be1e0-95ce-4d26-ba6e-ac62f9f487df">
      <Terms xmlns="http://schemas.microsoft.com/office/infopath/2007/PartnerControls"/>
    </ThematicsTaxHTField0>
    <ThumbnailImage xmlns="db0be1e0-95ce-4d26-ba6e-ac62f9f487df" xsi:nil="true"/>
    <BackwardLinks xmlns="db0be1e0-95ce-4d26-ba6e-ac62f9f487df">0</BackwardLinks>
    <ThumbnailImageUrl xmlns="db0be1e0-95ce-4d26-ba6e-ac62f9f487df" xsi:nil="true"/>
    <Summary xmlns="db0be1e0-95ce-4d26-ba6e-ac62f9f487df" xsi:nil="true"/>
    <BigPicture xmlns="db0be1e0-95ce-4d26-ba6e-ac62f9f487df" xsi:nil="true"/>
    <TaxCatchAll xmlns="25ab6918-e79e-461c-be65-ccc64e8e92f9"/>
    <PublicTaxHTField0 xmlns="db0be1e0-95ce-4d26-ba6e-ac62f9f487df">
      <Terms xmlns="http://schemas.microsoft.com/office/infopath/2007/PartnerControls"/>
    </PublicTaxHTField0>
    <TaxKeywordTaxHTField xmlns="25ab6918-e79e-461c-be65-ccc64e8e92f9">
      <Terms xmlns="http://schemas.microsoft.com/office/infopath/2007/PartnerControls"/>
    </TaxKeywordTaxHTField>
    <CenterAndUnitTaxHTField0 xmlns="db0be1e0-95ce-4d26-ba6e-ac62f9f487df">
      <Terms xmlns="http://schemas.microsoft.com/office/infopath/2007/PartnerControls"/>
    </CenterAndUnitTaxHTField0>
    <TypologyTaxHTField0 xmlns="db0be1e0-95ce-4d26-ba6e-ac62f9f487df">
      <Terms xmlns="http://schemas.microsoft.com/office/infopath/2007/PartnerControls"/>
    </TypologyTaxHTField0>
    <ManualDate xmlns="db0be1e0-95ce-4d26-ba6e-ac62f9f487df" xsi:nil="true"/>
    <OrganisationTaxHTField0 xmlns="db0be1e0-95ce-4d26-ba6e-ac62f9f487df">
      <Terms xmlns="http://schemas.microsoft.com/office/infopath/2007/PartnerControls"/>
    </OrganisationTaxHTField0>
    <BigPictureUrl xmlns="db0be1e0-95ce-4d26-ba6e-ac62f9f487df" xsi:nil="true"/>
    <DisplayedDate xmlns="db0be1e0-95ce-4d26-ba6e-ac62f9f487df">2018-11-29T13:22:28+00:00</Displayed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ffice document" ma:contentTypeID="0x0101009AC65FE4C57B4241B7BB126C82049321002E4543772A4E2A4BABED427F809F63D0" ma:contentTypeVersion="20" ma:contentTypeDescription="Create a new document." ma:contentTypeScope="" ma:versionID="6cfc2b2ac60de66cbf69e57743c60c65">
  <xsd:schema xmlns:xsd="http://www.w3.org/2001/XMLSchema" xmlns:xs="http://www.w3.org/2001/XMLSchema" xmlns:p="http://schemas.microsoft.com/office/2006/metadata/properties" xmlns:ns1="http://schemas.microsoft.com/sharepoint/v3" xmlns:ns2="db0be1e0-95ce-4d26-ba6e-ac62f9f487df" xmlns:ns3="25ab6918-e79e-461c-be65-ccc64e8e92f9" targetNamespace="http://schemas.microsoft.com/office/2006/metadata/properties" ma:root="true" ma:fieldsID="af2c2cd085a3aceb313b431aaf175c70" ns1:_="" ns2:_="" ns3:_="">
    <xsd:import namespace="http://schemas.microsoft.com/sharepoint/v3"/>
    <xsd:import namespace="db0be1e0-95ce-4d26-ba6e-ac62f9f487df"/>
    <xsd:import namespace="25ab6918-e79e-461c-be65-ccc64e8e92f9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be1e0-95ce-4d26-ba6e-ac62f9f487df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Incoming Link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ematics" ma:fieldId="{c4af68e9-307a-4318-8504-f93285936fc7}" ma:taxonomyMulti="true" ma:sspId="db42cb7a-152b-46e1-84f8-120076572e66" ma:termSetId="c0870541-22b3-4848-af9f-de49470051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er and unit" ma:fieldId="{facf9d3d-8cf6-4fab-8f4b-dfbbe29f3a4b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ology" ma:readOnly="false" ma:fieldId="{fca8d298-920d-4815-a20b-c1a36091f1f7}" ma:taxonomyMulti="true" ma:sspId="db42cb7a-152b-46e1-84f8-120076572e66" ma:termSetId="d58202c0-81e3-430d-bad2-9e6f48d3f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db42cb7a-152b-46e1-84f8-120076572e66" ma:termSetId="ce103ae6-73b5-4cf6-9df1-17c8e38d2e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Summary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Poster pictur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Big pictur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Manual date" ma:format="DateTime" ma:LCID="1033" ma:internalName="ManualDate" ma:readOnly="false">
      <xsd:simpleType>
        <xsd:restriction base="dms:DateTime"/>
      </xsd:simpleType>
    </xsd:element>
    <xsd:element name="DisplayedDate" ma:index="30" nillable="true" ma:displayName="Displayed date" ma:format="DateTime" ma:LCID="1033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6918-e79e-461c-be65-ccc64e8e92f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2be8e7d2-0bc1-4506-9461-e33bbef93406}" ma:internalName="TaxCatchAll" ma:showField="CatchAllData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be8e7d2-0bc1-4506-9461-e33bbef93406}" ma:internalName="TaxCatchAllLabel" ma:readOnly="true" ma:showField="CatchAllDataLabel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46906-A5C7-467F-9674-97BFA7B92C14}"/>
</file>

<file path=customXml/itemProps2.xml><?xml version="1.0" encoding="utf-8"?>
<ds:datastoreItem xmlns:ds="http://schemas.openxmlformats.org/officeDocument/2006/customXml" ds:itemID="{8E01CB36-6C57-4B3E-926E-0DF2D68A4FEF}"/>
</file>

<file path=customXml/itemProps3.xml><?xml version="1.0" encoding="utf-8"?>
<ds:datastoreItem xmlns:ds="http://schemas.openxmlformats.org/officeDocument/2006/customXml" ds:itemID="{489455DC-E107-45F3-8421-8CB83B4FB393}"/>
</file>

<file path=customXml/itemProps4.xml><?xml version="1.0" encoding="utf-8"?>
<ds:datastoreItem xmlns:ds="http://schemas.openxmlformats.org/officeDocument/2006/customXml" ds:itemID="{16247547-5925-4485-BF95-81F7FE9B4D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1014</TotalTime>
  <Words>197</Words>
  <Application>Microsoft Office PowerPoint</Application>
  <PresentationFormat>Grand écran</PresentationFormat>
  <Paragraphs>58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Franklin Gothic Book</vt:lpstr>
      <vt:lpstr>HelveticaNeueLTStd-Bd</vt:lpstr>
      <vt:lpstr>HelveticaNeueLTStd-Roman</vt:lpstr>
      <vt:lpstr>Times New Roman</vt:lpstr>
      <vt:lpstr>Verdana</vt:lpstr>
      <vt:lpstr>Thème Office</vt:lpstr>
      <vt:lpstr>INTEGRAL </vt:lpstr>
      <vt:lpstr>CONTEXT AND CONCEPT</vt:lpstr>
      <vt:lpstr>INTEGRAL CONCEPT</vt:lpstr>
      <vt:lpstr>Bulk Silicide TE modules</vt:lpstr>
      <vt:lpstr>Half-Heusler-based TE modules</vt:lpstr>
      <vt:lpstr>Thermagy manufacturing process</vt:lpstr>
      <vt:lpstr>Summary: (nano)-hazard assessment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DELAGE</dc:creator>
  <cp:lastModifiedBy>CLAVAGUERA Simon 222695</cp:lastModifiedBy>
  <cp:revision>92</cp:revision>
  <dcterms:created xsi:type="dcterms:W3CDTF">2015-10-21T14:09:11Z</dcterms:created>
  <dcterms:modified xsi:type="dcterms:W3CDTF">2018-11-06T23:48:15Z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0x0101009AC65FE4C57B4241B7BB126C82049321002E4543772A4E2A4BABED427F809F63D0</vt:lpwstr>
  </property>
  <property fmtid="{D5CDD505-2E9C-101B-9397-08002B2CF9AE}" pid="3" name="IsCollabDocument">
    <vt:bool>true</vt:bool>
  </property>
  <property fmtid="{D5CDD505-2E9C-101B-9397-08002B2CF9AE}" pid="4" name="CollabXmlContent">
    <vt:lpwstr>&lt;CollabItems&gt;_x000d_
  &lt;CollabItem&gt;_x000d_
    &lt;FileLeafRef&gt;20170920 Euromat CEA-INTEGRAL.pptx&lt;/FileLeafRef&gt;_x000d_
    &lt;Title&gt;Présentation PowerPoint&lt;/Title&gt;_x000d_
    &lt;CollabComments /&gt;_x000d_
    &lt;ContentType&gt;Working Document&lt;/ContentType&gt;_x000d_
    &lt;Created&gt;08/09/2017&lt;/Created&gt;_x000d_
    &lt;</vt:lpwstr>
  </property>
  <property fmtid="{D5CDD505-2E9C-101B-9397-08002B2CF9AE}" pid="5" name="TaxKeyword">
    <vt:lpwstr/>
  </property>
</Properties>
</file>